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0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E66AC-E09F-40C8-9F77-9B012610253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0B2902-E789-410F-93E3-684FBD2AC743}">
      <dgm:prSet phldrT="[Текст]"/>
      <dgm:spPr>
        <a:solidFill>
          <a:schemeClr val="bg1">
            <a:lumMod val="8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Для СМСП</a:t>
          </a:r>
          <a:endParaRPr lang="ru-RU" dirty="0">
            <a:solidFill>
              <a:schemeClr val="tx1"/>
            </a:solidFill>
          </a:endParaRPr>
        </a:p>
      </dgm:t>
    </dgm:pt>
    <dgm:pt modelId="{C92ABD15-2D34-4984-8DC4-9729758DBBA9}" type="parTrans" cxnId="{DF0A8B78-82DC-4B6A-A2FA-D3ED91069CEA}">
      <dgm:prSet/>
      <dgm:spPr/>
      <dgm:t>
        <a:bodyPr/>
        <a:lstStyle/>
        <a:p>
          <a:endParaRPr lang="ru-RU"/>
        </a:p>
      </dgm:t>
    </dgm:pt>
    <dgm:pt modelId="{ABB35C6F-B38F-4919-B9D5-E92233DE5400}" type="sibTrans" cxnId="{DF0A8B78-82DC-4B6A-A2FA-D3ED91069CEA}">
      <dgm:prSet/>
      <dgm:spPr/>
      <dgm:t>
        <a:bodyPr/>
        <a:lstStyle/>
        <a:p>
          <a:endParaRPr lang="ru-RU"/>
        </a:p>
      </dgm:t>
    </dgm:pt>
    <dgm:pt modelId="{19610CF2-204A-431D-AD1D-6C056CAC8EA0}">
      <dgm:prSet phldrT="[Текст]"/>
      <dgm:spPr>
        <a:solidFill>
          <a:schemeClr val="bg1">
            <a:lumMod val="8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Для самозанятых граждан и СМСП, ведущих деятельность менее 1 года</a:t>
          </a:r>
          <a:endParaRPr lang="ru-RU" dirty="0">
            <a:solidFill>
              <a:schemeClr val="tx1"/>
            </a:solidFill>
          </a:endParaRPr>
        </a:p>
      </dgm:t>
    </dgm:pt>
    <dgm:pt modelId="{84AD2DC7-7A2D-4E7C-A84B-7E8BDFB68EEC}" type="parTrans" cxnId="{0A36593E-5568-4D04-9F5B-1A034B18FCF0}">
      <dgm:prSet/>
      <dgm:spPr/>
      <dgm:t>
        <a:bodyPr/>
        <a:lstStyle/>
        <a:p>
          <a:endParaRPr lang="ru-RU"/>
        </a:p>
      </dgm:t>
    </dgm:pt>
    <dgm:pt modelId="{9AAFD290-C169-4AFF-825A-AF0F85785801}" type="sibTrans" cxnId="{0A36593E-5568-4D04-9F5B-1A034B18FCF0}">
      <dgm:prSet/>
      <dgm:spPr/>
      <dgm:t>
        <a:bodyPr/>
        <a:lstStyle/>
        <a:p>
          <a:endParaRPr lang="ru-RU"/>
        </a:p>
      </dgm:t>
    </dgm:pt>
    <dgm:pt modelId="{0F0BD0DE-7B4D-4725-BA38-BEA3C32D7339}">
      <dgm:prSet phldrT="[Текст]" custT="1"/>
      <dgm:spPr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pPr algn="ctr"/>
          <a:r>
            <a:rPr lang="ru-RU" sz="1800" b="1" dirty="0" smtClean="0">
              <a:solidFill>
                <a:srgbClr val="C00000"/>
              </a:solidFill>
            </a:rPr>
            <a:t>50%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rgbClr val="C00000"/>
              </a:solidFill>
            </a:rPr>
            <a:t>от затрат, но не более </a:t>
          </a:r>
          <a:r>
            <a:rPr lang="ru-RU" sz="1800" b="1" dirty="0" smtClean="0">
              <a:solidFill>
                <a:srgbClr val="C00000"/>
              </a:solidFill>
            </a:rPr>
            <a:t>100 тыс. руб</a:t>
          </a:r>
          <a:r>
            <a:rPr lang="ru-RU" sz="1600" dirty="0" smtClean="0">
              <a:solidFill>
                <a:srgbClr val="C00000"/>
              </a:solidFill>
            </a:rPr>
            <a:t>.</a:t>
          </a:r>
          <a:endParaRPr lang="ru-RU" sz="1600" dirty="0">
            <a:solidFill>
              <a:srgbClr val="C00000"/>
            </a:solidFill>
          </a:endParaRPr>
        </a:p>
      </dgm:t>
    </dgm:pt>
    <dgm:pt modelId="{52649B5E-5B13-47CE-BF1E-32D66E8AF3AC}" type="parTrans" cxnId="{11050AF9-686D-4FD7-AEF6-19BA86466B7E}">
      <dgm:prSet/>
      <dgm:spPr/>
      <dgm:t>
        <a:bodyPr/>
        <a:lstStyle/>
        <a:p>
          <a:endParaRPr lang="ru-RU"/>
        </a:p>
      </dgm:t>
    </dgm:pt>
    <dgm:pt modelId="{20CF985B-1C1C-472E-B09A-40266AD1B098}" type="sibTrans" cxnId="{11050AF9-686D-4FD7-AEF6-19BA86466B7E}">
      <dgm:prSet/>
      <dgm:spPr/>
      <dgm:t>
        <a:bodyPr/>
        <a:lstStyle/>
        <a:p>
          <a:endParaRPr lang="ru-RU"/>
        </a:p>
      </dgm:t>
    </dgm:pt>
    <dgm:pt modelId="{0DA66D8D-CA66-46F5-BB48-AD5A903BD124}">
      <dgm:prSet phldrT="[Текст]" custT="1"/>
      <dgm:spPr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pPr algn="ctr"/>
          <a:r>
            <a:rPr lang="ru-RU" sz="1800" b="1" dirty="0" smtClean="0">
              <a:solidFill>
                <a:srgbClr val="C00000"/>
              </a:solidFill>
            </a:rPr>
            <a:t>50% </a:t>
          </a:r>
          <a:r>
            <a:rPr lang="ru-RU" sz="1600" dirty="0" smtClean="0">
              <a:solidFill>
                <a:srgbClr val="C00000"/>
              </a:solidFill>
            </a:rPr>
            <a:t>от затрат, но не более </a:t>
          </a:r>
          <a:r>
            <a:rPr lang="ru-RU" sz="1800" b="1" dirty="0" smtClean="0">
              <a:solidFill>
                <a:srgbClr val="C00000"/>
              </a:solidFill>
            </a:rPr>
            <a:t>500 тыс. руб.</a:t>
          </a:r>
          <a:endParaRPr lang="ru-RU" sz="1800" b="1" dirty="0">
            <a:solidFill>
              <a:srgbClr val="C00000"/>
            </a:solidFill>
          </a:endParaRPr>
        </a:p>
      </dgm:t>
    </dgm:pt>
    <dgm:pt modelId="{0B6DFA01-A3EB-445A-8C8D-D15BCD7F4AB4}" type="parTrans" cxnId="{83EF8D41-395F-43B3-8B55-8A0A655F0A1B}">
      <dgm:prSet/>
      <dgm:spPr/>
      <dgm:t>
        <a:bodyPr/>
        <a:lstStyle/>
        <a:p>
          <a:endParaRPr lang="ru-RU"/>
        </a:p>
      </dgm:t>
    </dgm:pt>
    <dgm:pt modelId="{874D3DEF-16FA-457C-8F7B-EA7911C393D5}" type="sibTrans" cxnId="{83EF8D41-395F-43B3-8B55-8A0A655F0A1B}">
      <dgm:prSet/>
      <dgm:spPr/>
      <dgm:t>
        <a:bodyPr/>
        <a:lstStyle/>
        <a:p>
          <a:endParaRPr lang="ru-RU"/>
        </a:p>
      </dgm:t>
    </dgm:pt>
    <dgm:pt modelId="{BDAEDDD3-6F1B-41A0-9835-358B2BD8EA3F}">
      <dgm:prSet phldrT="[Текст]" custT="1"/>
      <dgm:spPr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pPr algn="ctr"/>
          <a:endParaRPr lang="ru-RU" sz="1600" dirty="0">
            <a:solidFill>
              <a:srgbClr val="C00000"/>
            </a:solidFill>
          </a:endParaRPr>
        </a:p>
      </dgm:t>
    </dgm:pt>
    <dgm:pt modelId="{CED89F9C-C2CB-40A1-B4EB-BBB1E63C4BEE}" type="parTrans" cxnId="{8FF7D4F0-4F08-49BE-A9AE-5CAA0B8ED571}">
      <dgm:prSet/>
      <dgm:spPr/>
      <dgm:t>
        <a:bodyPr/>
        <a:lstStyle/>
        <a:p>
          <a:endParaRPr lang="ru-RU"/>
        </a:p>
      </dgm:t>
    </dgm:pt>
    <dgm:pt modelId="{4EBA300A-970E-4B72-BBDA-454A0AE5F1CA}" type="sibTrans" cxnId="{8FF7D4F0-4F08-49BE-A9AE-5CAA0B8ED571}">
      <dgm:prSet/>
      <dgm:spPr/>
      <dgm:t>
        <a:bodyPr/>
        <a:lstStyle/>
        <a:p>
          <a:endParaRPr lang="ru-RU"/>
        </a:p>
      </dgm:t>
    </dgm:pt>
    <dgm:pt modelId="{FF4E4D81-8BAB-45C6-905A-5DF8C0EC601C}">
      <dgm:prSet phldrT="[Текст]" custT="1"/>
      <dgm:spPr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pPr algn="ctr"/>
          <a:endParaRPr lang="ru-RU" sz="1600" dirty="0">
            <a:solidFill>
              <a:srgbClr val="C00000"/>
            </a:solidFill>
          </a:endParaRPr>
        </a:p>
      </dgm:t>
    </dgm:pt>
    <dgm:pt modelId="{8224F670-D97B-4054-BAE0-04DDF1BB18F6}" type="parTrans" cxnId="{E737B9C5-226D-4E29-81EC-3725B452865E}">
      <dgm:prSet/>
      <dgm:spPr/>
      <dgm:t>
        <a:bodyPr/>
        <a:lstStyle/>
        <a:p>
          <a:endParaRPr lang="ru-RU"/>
        </a:p>
      </dgm:t>
    </dgm:pt>
    <dgm:pt modelId="{54E4AB49-ADD6-43B8-94D6-1F521B747FC0}" type="sibTrans" cxnId="{E737B9C5-226D-4E29-81EC-3725B452865E}">
      <dgm:prSet/>
      <dgm:spPr/>
      <dgm:t>
        <a:bodyPr/>
        <a:lstStyle/>
        <a:p>
          <a:endParaRPr lang="ru-RU"/>
        </a:p>
      </dgm:t>
    </dgm:pt>
    <dgm:pt modelId="{41CD4344-0F81-430C-9D15-82F936E644F1}" type="pres">
      <dgm:prSet presAssocID="{7C3E66AC-E09F-40C8-9F77-9B012610253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44CFF8-2ADE-4D8D-B5DF-A9BE425FFA8C}" type="pres">
      <dgm:prSet presAssocID="{280B2902-E789-410F-93E3-684FBD2AC743}" presName="linNode" presStyleCnt="0"/>
      <dgm:spPr/>
    </dgm:pt>
    <dgm:pt modelId="{2A9267DB-9D90-4131-B81A-231BD99E3EFB}" type="pres">
      <dgm:prSet presAssocID="{280B2902-E789-410F-93E3-684FBD2AC743}" presName="parentShp" presStyleLbl="node1" presStyleIdx="0" presStyleCnt="2" custLinFactNeighborY="-3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F6072-3315-46CF-9CF3-0A33F534C3BA}" type="pres">
      <dgm:prSet presAssocID="{280B2902-E789-410F-93E3-684FBD2AC74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EE835-1731-4085-9694-3A624D564977}" type="pres">
      <dgm:prSet presAssocID="{ABB35C6F-B38F-4919-B9D5-E92233DE5400}" presName="spacing" presStyleCnt="0"/>
      <dgm:spPr/>
    </dgm:pt>
    <dgm:pt modelId="{5485AECA-AA08-493C-810D-2E6D147E58AF}" type="pres">
      <dgm:prSet presAssocID="{19610CF2-204A-431D-AD1D-6C056CAC8EA0}" presName="linNode" presStyleCnt="0"/>
      <dgm:spPr/>
    </dgm:pt>
    <dgm:pt modelId="{728F3829-E883-49F7-BAEC-9EAF838D9AE4}" type="pres">
      <dgm:prSet presAssocID="{19610CF2-204A-431D-AD1D-6C056CAC8EA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E585F-E1E2-4FF2-BECE-3CE2A9C4B42D}" type="pres">
      <dgm:prSet presAssocID="{19610CF2-204A-431D-AD1D-6C056CAC8EA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B3E70E-EEAE-4880-AC2C-71506D236277}" type="presOf" srcId="{19610CF2-204A-431D-AD1D-6C056CAC8EA0}" destId="{728F3829-E883-49F7-BAEC-9EAF838D9AE4}" srcOrd="0" destOrd="0" presId="urn:microsoft.com/office/officeart/2005/8/layout/vList6"/>
    <dgm:cxn modelId="{8FF7D4F0-4F08-49BE-A9AE-5CAA0B8ED571}" srcId="{280B2902-E789-410F-93E3-684FBD2AC743}" destId="{BDAEDDD3-6F1B-41A0-9835-358B2BD8EA3F}" srcOrd="0" destOrd="0" parTransId="{CED89F9C-C2CB-40A1-B4EB-BBB1E63C4BEE}" sibTransId="{4EBA300A-970E-4B72-BBDA-454A0AE5F1CA}"/>
    <dgm:cxn modelId="{E737B9C5-226D-4E29-81EC-3725B452865E}" srcId="{19610CF2-204A-431D-AD1D-6C056CAC8EA0}" destId="{FF4E4D81-8BAB-45C6-905A-5DF8C0EC601C}" srcOrd="0" destOrd="0" parTransId="{8224F670-D97B-4054-BAE0-04DDF1BB18F6}" sibTransId="{54E4AB49-ADD6-43B8-94D6-1F521B747FC0}"/>
    <dgm:cxn modelId="{0A36593E-5568-4D04-9F5B-1A034B18FCF0}" srcId="{7C3E66AC-E09F-40C8-9F77-9B0126102532}" destId="{19610CF2-204A-431D-AD1D-6C056CAC8EA0}" srcOrd="1" destOrd="0" parTransId="{84AD2DC7-7A2D-4E7C-A84B-7E8BDFB68EEC}" sibTransId="{9AAFD290-C169-4AFF-825A-AF0F85785801}"/>
    <dgm:cxn modelId="{90D08357-4D40-4A1F-BE36-3BCF44FC641B}" type="presOf" srcId="{7C3E66AC-E09F-40C8-9F77-9B0126102532}" destId="{41CD4344-0F81-430C-9D15-82F936E644F1}" srcOrd="0" destOrd="0" presId="urn:microsoft.com/office/officeart/2005/8/layout/vList6"/>
    <dgm:cxn modelId="{C0E3D7DF-F699-4B40-8E01-012DEF320D92}" type="presOf" srcId="{BDAEDDD3-6F1B-41A0-9835-358B2BD8EA3F}" destId="{CA5F6072-3315-46CF-9CF3-0A33F534C3BA}" srcOrd="0" destOrd="0" presId="urn:microsoft.com/office/officeart/2005/8/layout/vList6"/>
    <dgm:cxn modelId="{11050AF9-686D-4FD7-AEF6-19BA86466B7E}" srcId="{19610CF2-204A-431D-AD1D-6C056CAC8EA0}" destId="{0F0BD0DE-7B4D-4725-BA38-BEA3C32D7339}" srcOrd="1" destOrd="0" parTransId="{52649B5E-5B13-47CE-BF1E-32D66E8AF3AC}" sibTransId="{20CF985B-1C1C-472E-B09A-40266AD1B098}"/>
    <dgm:cxn modelId="{2007A446-5481-4C9F-97EE-F13DF5D564E8}" type="presOf" srcId="{0DA66D8D-CA66-46F5-BB48-AD5A903BD124}" destId="{CA5F6072-3315-46CF-9CF3-0A33F534C3BA}" srcOrd="0" destOrd="1" presId="urn:microsoft.com/office/officeart/2005/8/layout/vList6"/>
    <dgm:cxn modelId="{1C9B0CDA-8F2E-4A10-B855-E5C67DABAB8F}" type="presOf" srcId="{0F0BD0DE-7B4D-4725-BA38-BEA3C32D7339}" destId="{09CE585F-E1E2-4FF2-BECE-3CE2A9C4B42D}" srcOrd="0" destOrd="1" presId="urn:microsoft.com/office/officeart/2005/8/layout/vList6"/>
    <dgm:cxn modelId="{83528CAC-67AD-47CB-8324-C626C5EBD9D4}" type="presOf" srcId="{280B2902-E789-410F-93E3-684FBD2AC743}" destId="{2A9267DB-9D90-4131-B81A-231BD99E3EFB}" srcOrd="0" destOrd="0" presId="urn:microsoft.com/office/officeart/2005/8/layout/vList6"/>
    <dgm:cxn modelId="{DF0A8B78-82DC-4B6A-A2FA-D3ED91069CEA}" srcId="{7C3E66AC-E09F-40C8-9F77-9B0126102532}" destId="{280B2902-E789-410F-93E3-684FBD2AC743}" srcOrd="0" destOrd="0" parTransId="{C92ABD15-2D34-4984-8DC4-9729758DBBA9}" sibTransId="{ABB35C6F-B38F-4919-B9D5-E92233DE5400}"/>
    <dgm:cxn modelId="{83EF8D41-395F-43B3-8B55-8A0A655F0A1B}" srcId="{280B2902-E789-410F-93E3-684FBD2AC743}" destId="{0DA66D8D-CA66-46F5-BB48-AD5A903BD124}" srcOrd="1" destOrd="0" parTransId="{0B6DFA01-A3EB-445A-8C8D-D15BCD7F4AB4}" sibTransId="{874D3DEF-16FA-457C-8F7B-EA7911C393D5}"/>
    <dgm:cxn modelId="{B16A8503-69EC-4B17-A878-CB7335235A4C}" type="presOf" srcId="{FF4E4D81-8BAB-45C6-905A-5DF8C0EC601C}" destId="{09CE585F-E1E2-4FF2-BECE-3CE2A9C4B42D}" srcOrd="0" destOrd="0" presId="urn:microsoft.com/office/officeart/2005/8/layout/vList6"/>
    <dgm:cxn modelId="{B40E644B-26AF-441C-8266-26E866A18DEB}" type="presParOf" srcId="{41CD4344-0F81-430C-9D15-82F936E644F1}" destId="{A444CFF8-2ADE-4D8D-B5DF-A9BE425FFA8C}" srcOrd="0" destOrd="0" presId="urn:microsoft.com/office/officeart/2005/8/layout/vList6"/>
    <dgm:cxn modelId="{0ABB0264-0CBF-46E0-8F46-C9C171DF87DE}" type="presParOf" srcId="{A444CFF8-2ADE-4D8D-B5DF-A9BE425FFA8C}" destId="{2A9267DB-9D90-4131-B81A-231BD99E3EFB}" srcOrd="0" destOrd="0" presId="urn:microsoft.com/office/officeart/2005/8/layout/vList6"/>
    <dgm:cxn modelId="{0E54D515-8960-43DB-8165-21A09B6C3EED}" type="presParOf" srcId="{A444CFF8-2ADE-4D8D-B5DF-A9BE425FFA8C}" destId="{CA5F6072-3315-46CF-9CF3-0A33F534C3BA}" srcOrd="1" destOrd="0" presId="urn:microsoft.com/office/officeart/2005/8/layout/vList6"/>
    <dgm:cxn modelId="{9F63E4D1-E1FA-47AC-B269-4044DC15DC3B}" type="presParOf" srcId="{41CD4344-0F81-430C-9D15-82F936E644F1}" destId="{100EE835-1731-4085-9694-3A624D564977}" srcOrd="1" destOrd="0" presId="urn:microsoft.com/office/officeart/2005/8/layout/vList6"/>
    <dgm:cxn modelId="{F6D0D8A4-1373-492A-AD9A-DB3D949A0F9F}" type="presParOf" srcId="{41CD4344-0F81-430C-9D15-82F936E644F1}" destId="{5485AECA-AA08-493C-810D-2E6D147E58AF}" srcOrd="2" destOrd="0" presId="urn:microsoft.com/office/officeart/2005/8/layout/vList6"/>
    <dgm:cxn modelId="{A806C3C0-1E0B-4834-98BC-A0F2A08C2325}" type="presParOf" srcId="{5485AECA-AA08-493C-810D-2E6D147E58AF}" destId="{728F3829-E883-49F7-BAEC-9EAF838D9AE4}" srcOrd="0" destOrd="0" presId="urn:microsoft.com/office/officeart/2005/8/layout/vList6"/>
    <dgm:cxn modelId="{14B8406A-12D0-4C48-AB8D-61F1090C8ADE}" type="presParOf" srcId="{5485AECA-AA08-493C-810D-2E6D147E58AF}" destId="{09CE585F-E1E2-4FF2-BECE-3CE2A9C4B42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99D919-27A5-4990-ADC4-3180441000DC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E805285-1F43-4340-A748-BA6679D11F5E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100" dirty="0" smtClean="0">
              <a:solidFill>
                <a:schemeClr val="tx1"/>
              </a:solidFill>
            </a:rPr>
            <a:t>Дополнительно </a:t>
          </a:r>
          <a:r>
            <a:rPr lang="ru-RU" sz="1800" dirty="0" smtClean="0">
              <a:solidFill>
                <a:schemeClr val="tx1"/>
              </a:solidFill>
            </a:rPr>
            <a:t>для СМСП</a:t>
          </a:r>
          <a:endParaRPr lang="ru-RU" sz="1800" dirty="0">
            <a:solidFill>
              <a:schemeClr val="tx1"/>
            </a:solidFill>
          </a:endParaRPr>
        </a:p>
      </dgm:t>
    </dgm:pt>
    <dgm:pt modelId="{DE3EFB00-76AF-4C83-89D5-EAE3E9DC27E9}" type="parTrans" cxnId="{BA160D55-8E45-42C3-91BC-D600FF90581B}">
      <dgm:prSet/>
      <dgm:spPr/>
      <dgm:t>
        <a:bodyPr/>
        <a:lstStyle/>
        <a:p>
          <a:endParaRPr lang="ru-RU"/>
        </a:p>
      </dgm:t>
    </dgm:pt>
    <dgm:pt modelId="{E6491FFE-E9EB-4433-AB2C-F772C2F02E68}" type="sibTrans" cxnId="{BA160D55-8E45-42C3-91BC-D600FF90581B}">
      <dgm:prSet/>
      <dgm:spPr/>
      <dgm:t>
        <a:bodyPr/>
        <a:lstStyle/>
        <a:p>
          <a:endParaRPr lang="ru-RU"/>
        </a:p>
      </dgm:t>
    </dgm:pt>
    <dgm:pt modelId="{8DE2DBF2-B906-4276-A669-0BAC8264FD2F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100" dirty="0" smtClean="0">
              <a:solidFill>
                <a:schemeClr val="tx1"/>
              </a:solidFill>
            </a:rPr>
            <a:t>Дополнительно </a:t>
          </a:r>
        </a:p>
        <a:p>
          <a:r>
            <a:rPr lang="ru-RU" sz="1800" dirty="0" smtClean="0">
              <a:solidFill>
                <a:schemeClr val="tx1"/>
              </a:solidFill>
            </a:rPr>
            <a:t>для самозанятых граждан</a:t>
          </a:r>
          <a:endParaRPr lang="ru-RU" sz="1800" dirty="0">
            <a:solidFill>
              <a:schemeClr val="tx1"/>
            </a:solidFill>
          </a:endParaRPr>
        </a:p>
      </dgm:t>
    </dgm:pt>
    <dgm:pt modelId="{1CB7988F-9355-4155-9B5F-E9C3A9006C0B}" type="parTrans" cxnId="{A2457015-D6CF-4B53-8769-812732518933}">
      <dgm:prSet/>
      <dgm:spPr/>
      <dgm:t>
        <a:bodyPr/>
        <a:lstStyle/>
        <a:p>
          <a:endParaRPr lang="ru-RU"/>
        </a:p>
      </dgm:t>
    </dgm:pt>
    <dgm:pt modelId="{48E7AD58-0830-4577-B31A-223F28E418D3}" type="sibTrans" cxnId="{A2457015-D6CF-4B53-8769-812732518933}">
      <dgm:prSet/>
      <dgm:spPr/>
      <dgm:t>
        <a:bodyPr/>
        <a:lstStyle/>
        <a:p>
          <a:endParaRPr lang="ru-RU"/>
        </a:p>
      </dgm:t>
    </dgm:pt>
    <dgm:pt modelId="{46CEF079-0C71-4B8C-8E03-7FC5318DDB1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Общие</a:t>
          </a:r>
          <a:r>
            <a:rPr lang="ru-RU" sz="1400" dirty="0" smtClean="0">
              <a:solidFill>
                <a:schemeClr val="tx1"/>
              </a:solidFill>
            </a:rPr>
            <a:t> требования к заявителям</a:t>
          </a:r>
          <a:endParaRPr lang="ru-RU" sz="1400" dirty="0">
            <a:solidFill>
              <a:schemeClr val="tx1"/>
            </a:solidFill>
          </a:endParaRPr>
        </a:p>
      </dgm:t>
    </dgm:pt>
    <dgm:pt modelId="{5FE6C5EE-2485-4A4E-8E0B-A3822976C6EF}" type="parTrans" cxnId="{FB4A7F68-6BC3-4048-A8C1-6EDE5D05A238}">
      <dgm:prSet/>
      <dgm:spPr/>
      <dgm:t>
        <a:bodyPr/>
        <a:lstStyle/>
        <a:p>
          <a:endParaRPr lang="ru-RU"/>
        </a:p>
      </dgm:t>
    </dgm:pt>
    <dgm:pt modelId="{403FD1F2-8D62-4BA7-ABEA-FFDC862965D2}" type="sibTrans" cxnId="{FB4A7F68-6BC3-4048-A8C1-6EDE5D05A238}">
      <dgm:prSet/>
      <dgm:spPr/>
      <dgm:t>
        <a:bodyPr/>
        <a:lstStyle/>
        <a:p>
          <a:endParaRPr lang="ru-RU"/>
        </a:p>
      </dgm:t>
    </dgm:pt>
    <dgm:pt modelId="{564A8E61-F3DE-4AFA-888D-8204192CEACF}" type="pres">
      <dgm:prSet presAssocID="{E899D919-27A5-4990-ADC4-3180441000DC}" presName="compositeShape" presStyleCnt="0">
        <dgm:presLayoutVars>
          <dgm:chMax val="7"/>
          <dgm:dir/>
          <dgm:resizeHandles val="exact"/>
        </dgm:presLayoutVars>
      </dgm:prSet>
      <dgm:spPr/>
    </dgm:pt>
    <dgm:pt modelId="{090B650E-D146-4ECC-8BA3-571129AB28B4}" type="pres">
      <dgm:prSet presAssocID="{E899D919-27A5-4990-ADC4-3180441000DC}" presName="wedge1" presStyleLbl="node1" presStyleIdx="0" presStyleCnt="3"/>
      <dgm:spPr/>
      <dgm:t>
        <a:bodyPr/>
        <a:lstStyle/>
        <a:p>
          <a:endParaRPr lang="ru-RU"/>
        </a:p>
      </dgm:t>
    </dgm:pt>
    <dgm:pt modelId="{89951E03-3FD3-4A68-ADAA-BBB248F86512}" type="pres">
      <dgm:prSet presAssocID="{E899D919-27A5-4990-ADC4-3180441000DC}" presName="dummy1a" presStyleCnt="0"/>
      <dgm:spPr/>
    </dgm:pt>
    <dgm:pt modelId="{38C6606F-FFB1-4932-B05B-385B47B5FF46}" type="pres">
      <dgm:prSet presAssocID="{E899D919-27A5-4990-ADC4-3180441000DC}" presName="dummy1b" presStyleCnt="0"/>
      <dgm:spPr/>
    </dgm:pt>
    <dgm:pt modelId="{7B607D24-5799-46CA-8FBF-86FB64747FD6}" type="pres">
      <dgm:prSet presAssocID="{E899D919-27A5-4990-ADC4-3180441000D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36E89-5B2C-49AA-93CC-1BCA50741917}" type="pres">
      <dgm:prSet presAssocID="{E899D919-27A5-4990-ADC4-3180441000DC}" presName="wedge2" presStyleLbl="node1" presStyleIdx="1" presStyleCnt="3"/>
      <dgm:spPr/>
      <dgm:t>
        <a:bodyPr/>
        <a:lstStyle/>
        <a:p>
          <a:endParaRPr lang="ru-RU"/>
        </a:p>
      </dgm:t>
    </dgm:pt>
    <dgm:pt modelId="{261CAA0D-5F8F-4AB6-B1CE-15E6D66FE685}" type="pres">
      <dgm:prSet presAssocID="{E899D919-27A5-4990-ADC4-3180441000DC}" presName="dummy2a" presStyleCnt="0"/>
      <dgm:spPr/>
    </dgm:pt>
    <dgm:pt modelId="{F1DBA21A-EC1E-4ED6-B1F1-9F3D7981AC34}" type="pres">
      <dgm:prSet presAssocID="{E899D919-27A5-4990-ADC4-3180441000DC}" presName="dummy2b" presStyleCnt="0"/>
      <dgm:spPr/>
    </dgm:pt>
    <dgm:pt modelId="{F7C6A27A-B290-4EE7-B04F-A92641504ED2}" type="pres">
      <dgm:prSet presAssocID="{E899D919-27A5-4990-ADC4-3180441000D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4E6F6-9E2C-4364-9037-2B37F86C4829}" type="pres">
      <dgm:prSet presAssocID="{E899D919-27A5-4990-ADC4-3180441000DC}" presName="wedge3" presStyleLbl="node1" presStyleIdx="2" presStyleCnt="3"/>
      <dgm:spPr/>
      <dgm:t>
        <a:bodyPr/>
        <a:lstStyle/>
        <a:p>
          <a:endParaRPr lang="ru-RU"/>
        </a:p>
      </dgm:t>
    </dgm:pt>
    <dgm:pt modelId="{ADCB4268-FF34-46E5-B242-4D75E19AB51D}" type="pres">
      <dgm:prSet presAssocID="{E899D919-27A5-4990-ADC4-3180441000DC}" presName="dummy3a" presStyleCnt="0"/>
      <dgm:spPr/>
    </dgm:pt>
    <dgm:pt modelId="{7E6DCCAD-288B-4228-B152-49826802C5B7}" type="pres">
      <dgm:prSet presAssocID="{E899D919-27A5-4990-ADC4-3180441000DC}" presName="dummy3b" presStyleCnt="0"/>
      <dgm:spPr/>
    </dgm:pt>
    <dgm:pt modelId="{AE7C6E10-789D-40A9-A1DD-1E5647D4A20B}" type="pres">
      <dgm:prSet presAssocID="{E899D919-27A5-4990-ADC4-3180441000D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011BBD-B1D2-41FA-BD08-469F35DF3750}" type="pres">
      <dgm:prSet presAssocID="{E6491FFE-E9EB-4433-AB2C-F772C2F02E68}" presName="arrowWedge1" presStyleLbl="fgSibTrans2D1" presStyleIdx="0" presStyleCnt="3"/>
      <dgm:spPr>
        <a:solidFill>
          <a:schemeClr val="accent1"/>
        </a:solidFill>
      </dgm:spPr>
    </dgm:pt>
    <dgm:pt modelId="{2F761161-8D20-40CC-83F0-C927E9F04AE0}" type="pres">
      <dgm:prSet presAssocID="{48E7AD58-0830-4577-B31A-223F28E418D3}" presName="arrowWedge2" presStyleLbl="fgSibTrans2D1" presStyleIdx="1" presStyleCnt="3"/>
      <dgm:spPr>
        <a:solidFill>
          <a:schemeClr val="accent1"/>
        </a:solidFill>
      </dgm:spPr>
    </dgm:pt>
    <dgm:pt modelId="{324C1255-FFDC-4FBF-A37B-1C378197724F}" type="pres">
      <dgm:prSet presAssocID="{403FD1F2-8D62-4BA7-ABEA-FFDC862965D2}" presName="arrowWedge3" presStyleLbl="fgSibTrans2D1" presStyleIdx="2" presStyleCnt="3"/>
      <dgm:spPr>
        <a:solidFill>
          <a:schemeClr val="accent1"/>
        </a:solidFill>
      </dgm:spPr>
    </dgm:pt>
  </dgm:ptLst>
  <dgm:cxnLst>
    <dgm:cxn modelId="{DFD5CF10-1ADC-4CD8-91C0-BF7B4E9DEDBD}" type="presOf" srcId="{8DE2DBF2-B906-4276-A669-0BAC8264FD2F}" destId="{F7C6A27A-B290-4EE7-B04F-A92641504ED2}" srcOrd="1" destOrd="0" presId="urn:microsoft.com/office/officeart/2005/8/layout/cycle8"/>
    <dgm:cxn modelId="{0FA72687-1D65-43DF-9A2D-2386BF517D56}" type="presOf" srcId="{4E805285-1F43-4340-A748-BA6679D11F5E}" destId="{7B607D24-5799-46CA-8FBF-86FB64747FD6}" srcOrd="1" destOrd="0" presId="urn:microsoft.com/office/officeart/2005/8/layout/cycle8"/>
    <dgm:cxn modelId="{036A8E95-6A27-49C0-A975-35B03AC19C37}" type="presOf" srcId="{8DE2DBF2-B906-4276-A669-0BAC8264FD2F}" destId="{9D536E89-5B2C-49AA-93CC-1BCA50741917}" srcOrd="0" destOrd="0" presId="urn:microsoft.com/office/officeart/2005/8/layout/cycle8"/>
    <dgm:cxn modelId="{6EDE52A3-7769-4F38-B93B-A8EFC03200CC}" type="presOf" srcId="{E899D919-27A5-4990-ADC4-3180441000DC}" destId="{564A8E61-F3DE-4AFA-888D-8204192CEACF}" srcOrd="0" destOrd="0" presId="urn:microsoft.com/office/officeart/2005/8/layout/cycle8"/>
    <dgm:cxn modelId="{5EABF204-0AAC-4467-B3EB-DE878412AD63}" type="presOf" srcId="{46CEF079-0C71-4B8C-8E03-7FC5318DDB19}" destId="{AE7C6E10-789D-40A9-A1DD-1E5647D4A20B}" srcOrd="1" destOrd="0" presId="urn:microsoft.com/office/officeart/2005/8/layout/cycle8"/>
    <dgm:cxn modelId="{7DF4725F-4A2C-4C12-AC26-3C3314BE7FE6}" type="presOf" srcId="{4E805285-1F43-4340-A748-BA6679D11F5E}" destId="{090B650E-D146-4ECC-8BA3-571129AB28B4}" srcOrd="0" destOrd="0" presId="urn:microsoft.com/office/officeart/2005/8/layout/cycle8"/>
    <dgm:cxn modelId="{A2457015-D6CF-4B53-8769-812732518933}" srcId="{E899D919-27A5-4990-ADC4-3180441000DC}" destId="{8DE2DBF2-B906-4276-A669-0BAC8264FD2F}" srcOrd="1" destOrd="0" parTransId="{1CB7988F-9355-4155-9B5F-E9C3A9006C0B}" sibTransId="{48E7AD58-0830-4577-B31A-223F28E418D3}"/>
    <dgm:cxn modelId="{FB4A7F68-6BC3-4048-A8C1-6EDE5D05A238}" srcId="{E899D919-27A5-4990-ADC4-3180441000DC}" destId="{46CEF079-0C71-4B8C-8E03-7FC5318DDB19}" srcOrd="2" destOrd="0" parTransId="{5FE6C5EE-2485-4A4E-8E0B-A3822976C6EF}" sibTransId="{403FD1F2-8D62-4BA7-ABEA-FFDC862965D2}"/>
    <dgm:cxn modelId="{4CBD0BA4-6D22-4AB7-BFFA-5B1712AB8717}" type="presOf" srcId="{46CEF079-0C71-4B8C-8E03-7FC5318DDB19}" destId="{EA64E6F6-9E2C-4364-9037-2B37F86C4829}" srcOrd="0" destOrd="0" presId="urn:microsoft.com/office/officeart/2005/8/layout/cycle8"/>
    <dgm:cxn modelId="{BA160D55-8E45-42C3-91BC-D600FF90581B}" srcId="{E899D919-27A5-4990-ADC4-3180441000DC}" destId="{4E805285-1F43-4340-A748-BA6679D11F5E}" srcOrd="0" destOrd="0" parTransId="{DE3EFB00-76AF-4C83-89D5-EAE3E9DC27E9}" sibTransId="{E6491FFE-E9EB-4433-AB2C-F772C2F02E68}"/>
    <dgm:cxn modelId="{30BCC669-6BEC-473A-9203-D48122EF46BC}" type="presParOf" srcId="{564A8E61-F3DE-4AFA-888D-8204192CEACF}" destId="{090B650E-D146-4ECC-8BA3-571129AB28B4}" srcOrd="0" destOrd="0" presId="urn:microsoft.com/office/officeart/2005/8/layout/cycle8"/>
    <dgm:cxn modelId="{8D54B53A-4FDA-45A7-A813-829332C9958D}" type="presParOf" srcId="{564A8E61-F3DE-4AFA-888D-8204192CEACF}" destId="{89951E03-3FD3-4A68-ADAA-BBB248F86512}" srcOrd="1" destOrd="0" presId="urn:microsoft.com/office/officeart/2005/8/layout/cycle8"/>
    <dgm:cxn modelId="{32A5DC37-D77D-471A-A14D-8943B5DF0F6E}" type="presParOf" srcId="{564A8E61-F3DE-4AFA-888D-8204192CEACF}" destId="{38C6606F-FFB1-4932-B05B-385B47B5FF46}" srcOrd="2" destOrd="0" presId="urn:microsoft.com/office/officeart/2005/8/layout/cycle8"/>
    <dgm:cxn modelId="{35735EDD-8718-43DD-BA88-CA80838958B8}" type="presParOf" srcId="{564A8E61-F3DE-4AFA-888D-8204192CEACF}" destId="{7B607D24-5799-46CA-8FBF-86FB64747FD6}" srcOrd="3" destOrd="0" presId="urn:microsoft.com/office/officeart/2005/8/layout/cycle8"/>
    <dgm:cxn modelId="{25AF2321-C0DD-4BCF-AAAF-4048F4C20899}" type="presParOf" srcId="{564A8E61-F3DE-4AFA-888D-8204192CEACF}" destId="{9D536E89-5B2C-49AA-93CC-1BCA50741917}" srcOrd="4" destOrd="0" presId="urn:microsoft.com/office/officeart/2005/8/layout/cycle8"/>
    <dgm:cxn modelId="{B9EC410D-348D-42F2-9ED1-DC4CF482F6A7}" type="presParOf" srcId="{564A8E61-F3DE-4AFA-888D-8204192CEACF}" destId="{261CAA0D-5F8F-4AB6-B1CE-15E6D66FE685}" srcOrd="5" destOrd="0" presId="urn:microsoft.com/office/officeart/2005/8/layout/cycle8"/>
    <dgm:cxn modelId="{F86C8CDC-933C-4DD2-BCA5-9A5D12924339}" type="presParOf" srcId="{564A8E61-F3DE-4AFA-888D-8204192CEACF}" destId="{F1DBA21A-EC1E-4ED6-B1F1-9F3D7981AC34}" srcOrd="6" destOrd="0" presId="urn:microsoft.com/office/officeart/2005/8/layout/cycle8"/>
    <dgm:cxn modelId="{7270FCE9-08E8-4475-80C4-F306259968EE}" type="presParOf" srcId="{564A8E61-F3DE-4AFA-888D-8204192CEACF}" destId="{F7C6A27A-B290-4EE7-B04F-A92641504ED2}" srcOrd="7" destOrd="0" presId="urn:microsoft.com/office/officeart/2005/8/layout/cycle8"/>
    <dgm:cxn modelId="{95C16BC0-10EC-49F2-A531-2307E0EA4E71}" type="presParOf" srcId="{564A8E61-F3DE-4AFA-888D-8204192CEACF}" destId="{EA64E6F6-9E2C-4364-9037-2B37F86C4829}" srcOrd="8" destOrd="0" presId="urn:microsoft.com/office/officeart/2005/8/layout/cycle8"/>
    <dgm:cxn modelId="{A135B2D3-0E32-4E14-BBDB-2D081EEF6F6D}" type="presParOf" srcId="{564A8E61-F3DE-4AFA-888D-8204192CEACF}" destId="{ADCB4268-FF34-46E5-B242-4D75E19AB51D}" srcOrd="9" destOrd="0" presId="urn:microsoft.com/office/officeart/2005/8/layout/cycle8"/>
    <dgm:cxn modelId="{22CF6EF4-E6E2-4CC1-83F9-A3932E41D86E}" type="presParOf" srcId="{564A8E61-F3DE-4AFA-888D-8204192CEACF}" destId="{7E6DCCAD-288B-4228-B152-49826802C5B7}" srcOrd="10" destOrd="0" presId="urn:microsoft.com/office/officeart/2005/8/layout/cycle8"/>
    <dgm:cxn modelId="{849343B8-67E5-447A-99EA-30C512BBC7CD}" type="presParOf" srcId="{564A8E61-F3DE-4AFA-888D-8204192CEACF}" destId="{AE7C6E10-789D-40A9-A1DD-1E5647D4A20B}" srcOrd="11" destOrd="0" presId="urn:microsoft.com/office/officeart/2005/8/layout/cycle8"/>
    <dgm:cxn modelId="{0444D43D-7853-4EFD-ABBB-F8047E18D042}" type="presParOf" srcId="{564A8E61-F3DE-4AFA-888D-8204192CEACF}" destId="{F1011BBD-B1D2-41FA-BD08-469F35DF3750}" srcOrd="12" destOrd="0" presId="urn:microsoft.com/office/officeart/2005/8/layout/cycle8"/>
    <dgm:cxn modelId="{0D45EC3D-5FA7-4E19-8656-A56A4226D5E5}" type="presParOf" srcId="{564A8E61-F3DE-4AFA-888D-8204192CEACF}" destId="{2F761161-8D20-40CC-83F0-C927E9F04AE0}" srcOrd="13" destOrd="0" presId="urn:microsoft.com/office/officeart/2005/8/layout/cycle8"/>
    <dgm:cxn modelId="{565D9088-D6F4-4864-9E21-927040CCCA7E}" type="presParOf" srcId="{564A8E61-F3DE-4AFA-888D-8204192CEACF}" destId="{324C1255-FFDC-4FBF-A37B-1C378197724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6072-3315-46CF-9CF3-0A33F534C3BA}">
      <dsp:nvSpPr>
        <dsp:cNvPr id="0" name=""/>
        <dsp:cNvSpPr/>
      </dsp:nvSpPr>
      <dsp:spPr>
        <a:xfrm>
          <a:off x="1794293" y="351"/>
          <a:ext cx="2691440" cy="13712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solidFill>
              <a:srgbClr val="C00000"/>
            </a:solidFill>
          </a:endParaRP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C00000"/>
              </a:solidFill>
            </a:rPr>
            <a:t>50% </a:t>
          </a:r>
          <a:r>
            <a:rPr lang="ru-RU" sz="1600" kern="1200" dirty="0" smtClean="0">
              <a:solidFill>
                <a:srgbClr val="C00000"/>
              </a:solidFill>
            </a:rPr>
            <a:t>от затрат, но не более </a:t>
          </a:r>
          <a:r>
            <a:rPr lang="ru-RU" sz="1800" b="1" kern="1200" dirty="0" smtClean="0">
              <a:solidFill>
                <a:srgbClr val="C00000"/>
              </a:solidFill>
            </a:rPr>
            <a:t>500 тыс. руб.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1794293" y="171757"/>
        <a:ext cx="2177223" cy="1028434"/>
      </dsp:txXfrm>
    </dsp:sp>
    <dsp:sp modelId="{2A9267DB-9D90-4131-B81A-231BD99E3EFB}">
      <dsp:nvSpPr>
        <dsp:cNvPr id="0" name=""/>
        <dsp:cNvSpPr/>
      </dsp:nvSpPr>
      <dsp:spPr>
        <a:xfrm>
          <a:off x="0" y="0"/>
          <a:ext cx="1794293" cy="1371246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Для СМСП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6939" y="66939"/>
        <a:ext cx="1660415" cy="1237368"/>
      </dsp:txXfrm>
    </dsp:sp>
    <dsp:sp modelId="{09CE585F-E1E2-4FF2-BECE-3CE2A9C4B42D}">
      <dsp:nvSpPr>
        <dsp:cNvPr id="0" name=""/>
        <dsp:cNvSpPr/>
      </dsp:nvSpPr>
      <dsp:spPr>
        <a:xfrm>
          <a:off x="1794293" y="1508722"/>
          <a:ext cx="2691440" cy="13712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solidFill>
              <a:srgbClr val="C00000"/>
            </a:solidFill>
          </a:endParaRP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C00000"/>
              </a:solidFill>
            </a:rPr>
            <a:t>50%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rgbClr val="C00000"/>
              </a:solidFill>
            </a:rPr>
            <a:t>от затрат, но не более </a:t>
          </a:r>
          <a:r>
            <a:rPr lang="ru-RU" sz="1800" b="1" kern="1200" dirty="0" smtClean="0">
              <a:solidFill>
                <a:srgbClr val="C00000"/>
              </a:solidFill>
            </a:rPr>
            <a:t>100 тыс. руб</a:t>
          </a:r>
          <a:r>
            <a:rPr lang="ru-RU" sz="1600" kern="1200" dirty="0" smtClean="0">
              <a:solidFill>
                <a:srgbClr val="C00000"/>
              </a:solidFill>
            </a:rPr>
            <a:t>.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1794293" y="1680128"/>
        <a:ext cx="2177223" cy="1028434"/>
      </dsp:txXfrm>
    </dsp:sp>
    <dsp:sp modelId="{728F3829-E883-49F7-BAEC-9EAF838D9AE4}">
      <dsp:nvSpPr>
        <dsp:cNvPr id="0" name=""/>
        <dsp:cNvSpPr/>
      </dsp:nvSpPr>
      <dsp:spPr>
        <a:xfrm>
          <a:off x="0" y="1508722"/>
          <a:ext cx="1794293" cy="1371246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Для самозанятых граждан и СМСП, ведущих деятельность менее 1 года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6939" y="1575661"/>
        <a:ext cx="1660415" cy="1237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B650E-D146-4ECC-8BA3-571129AB28B4}">
      <dsp:nvSpPr>
        <dsp:cNvPr id="0" name=""/>
        <dsp:cNvSpPr/>
      </dsp:nvSpPr>
      <dsp:spPr>
        <a:xfrm>
          <a:off x="1151038" y="221009"/>
          <a:ext cx="2856127" cy="2856127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Дополнительно </a:t>
          </a:r>
          <a:r>
            <a:rPr lang="ru-RU" sz="1800" kern="1200" dirty="0" smtClean="0">
              <a:solidFill>
                <a:schemeClr val="tx1"/>
              </a:solidFill>
            </a:rPr>
            <a:t>для СМСП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656286" y="826236"/>
        <a:ext cx="1020045" cy="850038"/>
      </dsp:txXfrm>
    </dsp:sp>
    <dsp:sp modelId="{9D536E89-5B2C-49AA-93CC-1BCA50741917}">
      <dsp:nvSpPr>
        <dsp:cNvPr id="0" name=""/>
        <dsp:cNvSpPr/>
      </dsp:nvSpPr>
      <dsp:spPr>
        <a:xfrm>
          <a:off x="1092216" y="323014"/>
          <a:ext cx="2856127" cy="2856127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Дополнительно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для самозанятых граждан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772246" y="2176097"/>
        <a:ext cx="1530068" cy="748033"/>
      </dsp:txXfrm>
    </dsp:sp>
    <dsp:sp modelId="{EA64E6F6-9E2C-4364-9037-2B37F86C4829}">
      <dsp:nvSpPr>
        <dsp:cNvPr id="0" name=""/>
        <dsp:cNvSpPr/>
      </dsp:nvSpPr>
      <dsp:spPr>
        <a:xfrm>
          <a:off x="1033393" y="221009"/>
          <a:ext cx="2856127" cy="2856127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Общие</a:t>
          </a:r>
          <a:r>
            <a:rPr lang="ru-RU" sz="1400" kern="1200" dirty="0" smtClean="0">
              <a:solidFill>
                <a:schemeClr val="tx1"/>
              </a:solidFill>
            </a:rPr>
            <a:t> требования к заявителям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364228" y="826236"/>
        <a:ext cx="1020045" cy="850038"/>
      </dsp:txXfrm>
    </dsp:sp>
    <dsp:sp modelId="{F1011BBD-B1D2-41FA-BD08-469F35DF3750}">
      <dsp:nvSpPr>
        <dsp:cNvPr id="0" name=""/>
        <dsp:cNvSpPr/>
      </dsp:nvSpPr>
      <dsp:spPr>
        <a:xfrm>
          <a:off x="974466" y="44201"/>
          <a:ext cx="3209743" cy="320974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1161-8D20-40CC-83F0-C927E9F04AE0}">
      <dsp:nvSpPr>
        <dsp:cNvPr id="0" name=""/>
        <dsp:cNvSpPr/>
      </dsp:nvSpPr>
      <dsp:spPr>
        <a:xfrm>
          <a:off x="915408" y="146025"/>
          <a:ext cx="3209743" cy="320974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C1255-FFDC-4FBF-A37B-1C378197724F}">
      <dsp:nvSpPr>
        <dsp:cNvPr id="0" name=""/>
        <dsp:cNvSpPr/>
      </dsp:nvSpPr>
      <dsp:spPr>
        <a:xfrm>
          <a:off x="856349" y="44201"/>
          <a:ext cx="3209743" cy="320974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1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54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70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83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8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26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0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28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9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1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60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D4C4F-6475-491A-AB9F-BFAEE93F43B5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314E-338C-4B40-BE29-0F44535A5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09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772816"/>
            <a:ext cx="7772400" cy="399615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Меры финансовой поддержки  муниципальной программы «Развитие малого и среднего предпринимательства в Курагинском районе»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202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году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08112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187624" y="44624"/>
            <a:ext cx="7499176" cy="11521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Мероприятия финансовой поддержки субъектов малого и среднего предпринимательства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8992" y="3893131"/>
            <a:ext cx="1224137" cy="74106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dirty="0" smtClean="0"/>
              <a:t>  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 субсидии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85871" y="5867147"/>
            <a:ext cx="122413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Получатели субсидии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237167" y="5785050"/>
            <a:ext cx="2267003" cy="936104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300" dirty="0" smtClean="0"/>
              <a:t>Субъекты малого и среднего предпринимательства</a:t>
            </a:r>
            <a:endParaRPr lang="ru-RU" sz="1300" dirty="0"/>
          </a:p>
        </p:txBody>
      </p:sp>
      <p:sp>
        <p:nvSpPr>
          <p:cNvPr id="24" name="Прямоугольник 15"/>
          <p:cNvSpPr/>
          <p:nvPr/>
        </p:nvSpPr>
        <p:spPr>
          <a:xfrm>
            <a:off x="1513406" y="1304124"/>
            <a:ext cx="2410522" cy="226889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dirty="0" smtClean="0"/>
              <a:t>  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Поддержка субъектов малого и среднего предпринимательства и физических лиц, применяющих специальный налоговый режим «Налог на профессиональный доход»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-134380" y="1219012"/>
            <a:ext cx="9170269" cy="5492300"/>
            <a:chOff x="687413" y="1478556"/>
            <a:chExt cx="8361043" cy="404665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628688" y="1534013"/>
              <a:ext cx="2066952" cy="15883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1500" dirty="0" smtClean="0"/>
                <a:t> </a:t>
              </a:r>
              <a:r>
                <a:rPr lang="ru-RU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Поддержка субъектов малого и среднего предпринимательства  на реализацию инвестиционных проектов доход</a:t>
              </a:r>
              <a:r>
                <a:rPr lang="ru-RU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»</a:t>
              </a:r>
              <a:endParaRPr lang="ru-RU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189791" y="3351416"/>
              <a:ext cx="2197807" cy="809028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1300" dirty="0" smtClean="0"/>
                <a:t>Возмещение текущих производственных затрат</a:t>
              </a:r>
              <a:endParaRPr lang="ru-RU" sz="1300" dirty="0"/>
            </a:p>
          </p:txBody>
        </p:sp>
        <p:sp>
          <p:nvSpPr>
            <p:cNvPr id="21" name="Полилиния 20"/>
            <p:cNvSpPr/>
            <p:nvPr/>
          </p:nvSpPr>
          <p:spPr>
            <a:xfrm flipH="1">
              <a:off x="1691680" y="3122358"/>
              <a:ext cx="545277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236955" y="4852722"/>
              <a:ext cx="2150642" cy="672485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1300" dirty="0" smtClean="0"/>
                <a:t>Субъекты малого и среднего предпринимательства  и </a:t>
              </a:r>
              <a:r>
                <a:rPr lang="ru-RU" sz="1300" dirty="0" err="1" smtClean="0">
                  <a:solidFill>
                    <a:srgbClr val="C00000"/>
                  </a:solidFill>
                </a:rPr>
                <a:t>самозанятые</a:t>
              </a:r>
              <a:r>
                <a:rPr lang="ru-RU" sz="1300" dirty="0" smtClean="0"/>
                <a:t> граждане</a:t>
              </a:r>
              <a:endParaRPr lang="ru-RU" sz="1300" dirty="0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339752" y="3831810"/>
              <a:ext cx="2200680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687413" y="4541261"/>
              <a:ext cx="3853019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002499" y="1534013"/>
              <a:ext cx="2045957" cy="158834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1500" dirty="0" smtClean="0"/>
                <a:t>  </a:t>
              </a:r>
              <a:r>
                <a:rPr lang="ru-RU" sz="1500" dirty="0" err="1">
                  <a:solidFill>
                    <a:srgbClr val="FF0000"/>
                  </a:solidFill>
                </a:rPr>
                <a:t>Грантовая</a:t>
              </a:r>
              <a:r>
                <a:rPr lang="ru-RU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поддержка субъектов малого и среднего предпринимательства в форме субсидий на начало ведения предпринимательской </a:t>
              </a:r>
              <a:r>
                <a:rPr lang="ru-RU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деятельности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ru-RU" sz="1500" dirty="0" smtClean="0">
                  <a:solidFill>
                    <a:srgbClr val="FF0000"/>
                  </a:solidFill>
                </a:rPr>
                <a:t>НОВОЕ</a:t>
              </a:r>
              <a:endParaRPr lang="ru-RU" sz="1500" dirty="0">
                <a:solidFill>
                  <a:srgbClr val="FF0000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097116" y="1478556"/>
              <a:ext cx="279680" cy="253063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673195" y="3205702"/>
              <a:ext cx="2066952" cy="1479763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1300" dirty="0" smtClean="0"/>
                <a:t>Возмещение затрат по реализации </a:t>
              </a:r>
              <a:r>
                <a:rPr lang="ru-RU" sz="1300" dirty="0" smtClean="0">
                  <a:solidFill>
                    <a:srgbClr val="C00000"/>
                  </a:solidFill>
                </a:rPr>
                <a:t>инвестиционных проектов</a:t>
              </a:r>
              <a:r>
                <a:rPr lang="ru-RU" sz="1300" dirty="0" smtClean="0"/>
                <a:t>, связанных с созданием новых или развитием действующих мощностей по производству продукции, оказан</a:t>
              </a:r>
              <a:r>
                <a:rPr lang="ru-RU" sz="1400" dirty="0" smtClean="0"/>
                <a:t>ию услуг</a:t>
              </a:r>
              <a:endParaRPr lang="ru-RU" sz="1400" dirty="0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037595" y="3005111"/>
              <a:ext cx="3853019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  <p:sp>
          <p:nvSpPr>
            <p:cNvPr id="1024" name="Полилиния 1023"/>
            <p:cNvSpPr/>
            <p:nvPr/>
          </p:nvSpPr>
          <p:spPr>
            <a:xfrm>
              <a:off x="5037595" y="3831810"/>
              <a:ext cx="3853019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  <p:sp>
          <p:nvSpPr>
            <p:cNvPr id="1028" name="Полилиния 1027"/>
            <p:cNvSpPr/>
            <p:nvPr/>
          </p:nvSpPr>
          <p:spPr>
            <a:xfrm>
              <a:off x="5037595" y="4541261"/>
              <a:ext cx="3853019" cy="709451"/>
            </a:xfrm>
            <a:prstGeom prst="round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</p:grpSp>
      <p:sp>
        <p:nvSpPr>
          <p:cNvPr id="43" name="Скругленный прямоугольник 42"/>
          <p:cNvSpPr/>
          <p:nvPr/>
        </p:nvSpPr>
        <p:spPr>
          <a:xfrm>
            <a:off x="4115161" y="1257345"/>
            <a:ext cx="312827" cy="304362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8" name="Прямоугольник 28"/>
          <p:cNvSpPr/>
          <p:nvPr/>
        </p:nvSpPr>
        <p:spPr>
          <a:xfrm>
            <a:off x="6812782" y="3717032"/>
            <a:ext cx="2223107" cy="114609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300" dirty="0" smtClean="0"/>
              <a:t>Финансовое </a:t>
            </a:r>
            <a:r>
              <a:rPr lang="ru-RU" sz="1300" dirty="0"/>
              <a:t>обеспечение затрат на начало ведения предпринимательской деятельности</a:t>
            </a:r>
            <a:endParaRPr lang="ru-RU" sz="1400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736803" y="1228855"/>
            <a:ext cx="312827" cy="304362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768886" y="5808428"/>
            <a:ext cx="2267003" cy="936104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300" dirty="0" smtClean="0"/>
              <a:t>Субъекты малого и среднего </a:t>
            </a:r>
            <a:r>
              <a:rPr lang="ru-RU" sz="1300" dirty="0" err="1" smtClean="0"/>
              <a:t>предпринимат-ва</a:t>
            </a:r>
            <a:r>
              <a:rPr lang="ru-RU" sz="1300" dirty="0" smtClean="0"/>
              <a:t>, с момента регистрации которых прошло не </a:t>
            </a:r>
            <a:r>
              <a:rPr lang="en-US" sz="1300" dirty="0" smtClean="0"/>
              <a:t>&gt;</a:t>
            </a:r>
            <a:r>
              <a:rPr lang="ru-RU" sz="1300" dirty="0" smtClean="0"/>
              <a:t> 1 года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96439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95536" y="1340768"/>
            <a:ext cx="2808312" cy="5338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Перечень затрат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88840"/>
            <a:ext cx="3755778" cy="33843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1. Текущий </a:t>
            </a:r>
            <a:r>
              <a:rPr lang="ru-RU" sz="1600" dirty="0">
                <a:solidFill>
                  <a:schemeClr val="tx1"/>
                </a:solidFill>
              </a:rPr>
              <a:t>ремонт </a:t>
            </a:r>
            <a:r>
              <a:rPr lang="ru-RU" sz="1600" dirty="0" smtClean="0">
                <a:solidFill>
                  <a:schemeClr val="tx1"/>
                </a:solidFill>
              </a:rPr>
              <a:t>помещения;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2. Приобретение </a:t>
            </a:r>
            <a:r>
              <a:rPr lang="ru-RU" sz="1600" dirty="0">
                <a:solidFill>
                  <a:schemeClr val="tx1"/>
                </a:solidFill>
              </a:rPr>
              <a:t>оборудования;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3. Первоначальный   лизинговый </a:t>
            </a:r>
          </a:p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взнос </a:t>
            </a:r>
            <a:r>
              <a:rPr lang="ru-RU" sz="1600" dirty="0">
                <a:solidFill>
                  <a:schemeClr val="tx1"/>
                </a:solidFill>
              </a:rPr>
              <a:t>и (или) </a:t>
            </a:r>
            <a:r>
              <a:rPr lang="ru-RU" sz="1600" dirty="0" smtClean="0">
                <a:solidFill>
                  <a:schemeClr val="tx1"/>
                </a:solidFill>
              </a:rPr>
              <a:t>очередные </a:t>
            </a:r>
          </a:p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лизинговые  платежи;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4.  Проценты </a:t>
            </a:r>
            <a:r>
              <a:rPr lang="ru-RU" sz="1600" dirty="0">
                <a:solidFill>
                  <a:schemeClr val="tx1"/>
                </a:solidFill>
              </a:rPr>
              <a:t>по кредитам на </a:t>
            </a:r>
          </a:p>
          <a:p>
            <a:r>
              <a:rPr lang="ru-RU" sz="1600" dirty="0">
                <a:solidFill>
                  <a:schemeClr val="tx1"/>
                </a:solidFill>
              </a:rPr>
              <a:t>   </a:t>
            </a:r>
            <a:r>
              <a:rPr lang="ru-RU" sz="1600" dirty="0" smtClean="0">
                <a:solidFill>
                  <a:schemeClr val="tx1"/>
                </a:solidFill>
              </a:rPr>
              <a:t>  приобретение </a:t>
            </a:r>
            <a:r>
              <a:rPr lang="ru-RU" sz="1600" dirty="0">
                <a:solidFill>
                  <a:schemeClr val="tx1"/>
                </a:solidFill>
              </a:rPr>
              <a:t>оборудования;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5.  Сертификация </a:t>
            </a:r>
            <a:r>
              <a:rPr lang="ru-RU" sz="1600" dirty="0">
                <a:solidFill>
                  <a:schemeClr val="tx1"/>
                </a:solidFill>
              </a:rPr>
              <a:t>продукции,    </a:t>
            </a:r>
          </a:p>
          <a:p>
            <a:r>
              <a:rPr lang="ru-RU" sz="1600" dirty="0">
                <a:solidFill>
                  <a:schemeClr val="tx1"/>
                </a:solidFill>
              </a:rPr>
              <a:t>  </a:t>
            </a:r>
            <a:r>
              <a:rPr lang="ru-RU" sz="1600" dirty="0" smtClean="0">
                <a:solidFill>
                  <a:schemeClr val="tx1"/>
                </a:solidFill>
              </a:rPr>
              <a:t>    лицензирование  деятельности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chemeClr val="tx1"/>
                </a:solidFill>
              </a:rPr>
              <a:t>Обучение</a:t>
            </a:r>
            <a:r>
              <a:rPr lang="ru-RU" sz="1600" dirty="0">
                <a:solidFill>
                  <a:schemeClr val="tx1"/>
                </a:solidFill>
              </a:rPr>
              <a:t>, подготовка и 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переподготовка </a:t>
            </a:r>
            <a:r>
              <a:rPr lang="ru-RU" sz="1600" dirty="0">
                <a:solidFill>
                  <a:schemeClr val="tx1"/>
                </a:solidFill>
              </a:rPr>
              <a:t>персонала</a:t>
            </a:r>
            <a:r>
              <a:rPr lang="ru-RU" sz="1600" dirty="0" smtClean="0"/>
              <a:t>    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345352" y="1340768"/>
            <a:ext cx="2808312" cy="51441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Размер поддержки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231740" y="116632"/>
            <a:ext cx="5364596" cy="10801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dirty="0" smtClean="0"/>
              <a:t>  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Поддержка субъектов малого и среднего предпринимательства и физических лиц, применяющих специальный налоговый режим «Налог на профессиональный доход»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087479" y="25407"/>
            <a:ext cx="310372" cy="319099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40359861"/>
              </p:ext>
            </p:extLst>
          </p:nvPr>
        </p:nvGraphicFramePr>
        <p:xfrm>
          <a:off x="4499992" y="1988840"/>
          <a:ext cx="4485734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2843808" y="5157192"/>
            <a:ext cx="2808312" cy="5338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Период возмещения затрат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5805264"/>
            <a:ext cx="3611658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</a:rPr>
              <a:t>С 01.01.202</a:t>
            </a:r>
            <a:r>
              <a:rPr lang="en-US" sz="1600" dirty="0" smtClean="0">
                <a:solidFill>
                  <a:srgbClr val="C00000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 до даты подачи заявления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5937159" y="1461351"/>
            <a:ext cx="3099337" cy="20882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1. </a:t>
            </a:r>
            <a:r>
              <a:rPr lang="ru-RU" sz="1200" dirty="0"/>
              <a:t>. </a:t>
            </a:r>
            <a:r>
              <a:rPr lang="ru-RU" sz="1200" dirty="0">
                <a:solidFill>
                  <a:schemeClr val="tx1"/>
                </a:solidFill>
              </a:rPr>
              <a:t>Должны быть включены в Единый реестр СМСП;</a:t>
            </a:r>
          </a:p>
          <a:p>
            <a:r>
              <a:rPr lang="ru-RU" sz="1200" dirty="0">
                <a:solidFill>
                  <a:schemeClr val="tx1"/>
                </a:solidFill>
              </a:rPr>
              <a:t>2</a:t>
            </a:r>
            <a:r>
              <a:rPr lang="ru-RU" sz="1200" dirty="0" smtClean="0">
                <a:solidFill>
                  <a:schemeClr val="tx1"/>
                </a:solidFill>
              </a:rPr>
              <a:t>.  Не находиться </a:t>
            </a:r>
            <a:r>
              <a:rPr lang="ru-RU" sz="1200" dirty="0">
                <a:solidFill>
                  <a:schemeClr val="tx1"/>
                </a:solidFill>
              </a:rPr>
              <a:t>в стадии ликвидации, реорганизации, банкротства, не </a:t>
            </a:r>
            <a:r>
              <a:rPr lang="ru-RU" sz="1200" dirty="0" smtClean="0">
                <a:solidFill>
                  <a:schemeClr val="tx1"/>
                </a:solidFill>
              </a:rPr>
              <a:t>являться </a:t>
            </a:r>
            <a:r>
              <a:rPr lang="ru-RU" sz="1200" dirty="0">
                <a:solidFill>
                  <a:schemeClr val="tx1"/>
                </a:solidFill>
              </a:rPr>
              <a:t>иностранным ЮЛ или российским ЮЛ в уставном капитале которого доля  </a:t>
            </a:r>
            <a:r>
              <a:rPr lang="ru-RU" sz="1200" dirty="0" smtClean="0">
                <a:solidFill>
                  <a:schemeClr val="tx1"/>
                </a:solidFill>
              </a:rPr>
              <a:t>          </a:t>
            </a:r>
          </a:p>
          <a:p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  иностранного </a:t>
            </a:r>
            <a:r>
              <a:rPr lang="ru-RU" sz="1200" dirty="0">
                <a:solidFill>
                  <a:schemeClr val="tx1"/>
                </a:solidFill>
              </a:rPr>
              <a:t>ЮЛ составляет более </a:t>
            </a:r>
            <a:r>
              <a:rPr lang="ru-RU" sz="1200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   50</a:t>
            </a:r>
            <a:r>
              <a:rPr lang="ru-RU" sz="1200" dirty="0">
                <a:solidFill>
                  <a:schemeClr val="tx1"/>
                </a:solidFill>
              </a:rPr>
              <a:t>%;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3    3. Выплата </a:t>
            </a:r>
            <a:r>
              <a:rPr lang="ru-RU" sz="1200" dirty="0">
                <a:solidFill>
                  <a:schemeClr val="tx1"/>
                </a:solidFill>
              </a:rPr>
              <a:t>зарплаты  работникам не </a:t>
            </a:r>
            <a:r>
              <a:rPr lang="ru-RU" sz="12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        ниже </a:t>
            </a:r>
            <a:r>
              <a:rPr lang="ru-RU" sz="1200" dirty="0">
                <a:solidFill>
                  <a:schemeClr val="tx1"/>
                </a:solidFill>
              </a:rPr>
              <a:t>МРОТ </a:t>
            </a:r>
            <a:r>
              <a:rPr lang="ru-RU" sz="1200" b="1" dirty="0">
                <a:solidFill>
                  <a:schemeClr val="tx1"/>
                </a:solidFill>
              </a:rPr>
              <a:t>(</a:t>
            </a:r>
            <a:r>
              <a:rPr lang="ru-RU" sz="1200" b="1" dirty="0" smtClean="0">
                <a:solidFill>
                  <a:schemeClr val="tx1"/>
                </a:solidFill>
              </a:rPr>
              <a:t>01.01.23-25988 руб</a:t>
            </a:r>
            <a:r>
              <a:rPr lang="ru-RU" sz="1200" b="1" dirty="0">
                <a:solidFill>
                  <a:schemeClr val="tx1"/>
                </a:solidFill>
              </a:rPr>
              <a:t>.)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1484784"/>
            <a:ext cx="3384376" cy="27363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1. Деятельность осуществляется на территории района  в  сфере производства и услуг, за исключением, включенных в разделы B, D, E, G, K, L, M (за </a:t>
            </a:r>
            <a:r>
              <a:rPr lang="ru-RU" sz="1200" dirty="0" err="1" smtClean="0">
                <a:solidFill>
                  <a:schemeClr val="tx1"/>
                </a:solidFill>
              </a:rPr>
              <a:t>искл</a:t>
            </a:r>
            <a:r>
              <a:rPr lang="ru-RU" sz="1200" dirty="0" smtClean="0">
                <a:solidFill>
                  <a:schemeClr val="tx1"/>
                </a:solidFill>
              </a:rPr>
              <a:t>. 70.21, 71.11, 73.11, 74.10, 74.20, 74.30, класса 75), N (за </a:t>
            </a:r>
            <a:r>
              <a:rPr lang="ru-RU" sz="1200" dirty="0" err="1" smtClean="0">
                <a:solidFill>
                  <a:schemeClr val="tx1"/>
                </a:solidFill>
              </a:rPr>
              <a:t>искл</a:t>
            </a:r>
            <a:r>
              <a:rPr lang="ru-RU" sz="1200" dirty="0" smtClean="0">
                <a:solidFill>
                  <a:schemeClr val="tx1"/>
                </a:solidFill>
              </a:rPr>
              <a:t>. 77.22), O, S (за </a:t>
            </a:r>
            <a:r>
              <a:rPr lang="ru-RU" sz="1200" dirty="0" err="1" smtClean="0">
                <a:solidFill>
                  <a:schemeClr val="tx1"/>
                </a:solidFill>
              </a:rPr>
              <a:t>искл</a:t>
            </a:r>
            <a:r>
              <a:rPr lang="ru-RU" sz="1200" dirty="0" smtClean="0">
                <a:solidFill>
                  <a:schemeClr val="tx1"/>
                </a:solidFill>
              </a:rPr>
              <a:t>. 95 и 96), T, U               2. Отсутствие  задолженности  по налогам;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3. Не получены средства из других бюджетов на заявленные цели;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5. Новое оборудование;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6. Не получена финансовая поддержка в качестве безработного гражданина и по социальному контракту в течение 12 месяцев до даты подачи заявки 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1027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Скругленный прямоугольник 31"/>
          <p:cNvSpPr/>
          <p:nvPr/>
        </p:nvSpPr>
        <p:spPr>
          <a:xfrm>
            <a:off x="2231740" y="116632"/>
            <a:ext cx="5364596" cy="10801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dirty="0" smtClean="0"/>
              <a:t>  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Поддержка субъектов малого и среднего предпринимательства и физических лиц, применяющих специальный налоговый режим «Налог на профессиональный доход»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087479" y="25407"/>
            <a:ext cx="310372" cy="319099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63888" y="4741810"/>
            <a:ext cx="2665276" cy="135148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1. Должны осуществлять деятельность не менее 3 месяцев  до даты подачи заявки</a:t>
            </a:r>
            <a:endParaRPr lang="ru-RU" sz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72103738"/>
              </p:ext>
            </p:extLst>
          </p:nvPr>
        </p:nvGraphicFramePr>
        <p:xfrm>
          <a:off x="2231740" y="1772817"/>
          <a:ext cx="504056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20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2267744" y="164545"/>
            <a:ext cx="5484109" cy="88819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    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Поддержка субъектов малого и среднего предпринимательства  на реализацию инвестиционных проектов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00060" y="1138416"/>
            <a:ext cx="2514358" cy="7924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50%</a:t>
            </a:r>
            <a:r>
              <a:rPr lang="ru-RU" sz="1600" dirty="0" smtClean="0"/>
              <a:t> от затрат, </a:t>
            </a:r>
          </a:p>
          <a:p>
            <a:r>
              <a:rPr lang="ru-RU" sz="1600" dirty="0" smtClean="0"/>
              <a:t>но не менее  </a:t>
            </a:r>
            <a:r>
              <a:rPr lang="ru-RU" sz="1600" b="1" dirty="0" smtClean="0">
                <a:solidFill>
                  <a:srgbClr val="FF0000"/>
                </a:solidFill>
              </a:rPr>
              <a:t>300 тыс. руб</a:t>
            </a:r>
            <a:r>
              <a:rPr lang="ru-RU" sz="1600" dirty="0" smtClean="0"/>
              <a:t>.              и не  более  </a:t>
            </a:r>
            <a:r>
              <a:rPr lang="ru-RU" sz="1600" b="1" dirty="0" smtClean="0">
                <a:solidFill>
                  <a:srgbClr val="FF0000"/>
                </a:solidFill>
              </a:rPr>
              <a:t>15 млн. руб.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11330" y="44624"/>
            <a:ext cx="312827" cy="30436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9798" y="1196750"/>
            <a:ext cx="1590262" cy="675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Объем поддержки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81518" y="2060848"/>
            <a:ext cx="3294121" cy="675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Учитываются затраты: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52119" y="2852936"/>
            <a:ext cx="33843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</a:t>
            </a:r>
            <a:r>
              <a:rPr lang="ru-RU" sz="1600" dirty="0" smtClean="0"/>
              <a:t>Строительство</a:t>
            </a:r>
            <a:r>
              <a:rPr lang="ru-RU" sz="1600" dirty="0"/>
              <a:t>, реконструкция, </a:t>
            </a:r>
            <a:endParaRPr lang="ru-RU" sz="1600" dirty="0" smtClean="0"/>
          </a:p>
          <a:p>
            <a:r>
              <a:rPr lang="ru-RU" sz="1600" dirty="0" smtClean="0"/>
              <a:t>    капитальный </a:t>
            </a:r>
            <a:r>
              <a:rPr lang="ru-RU" sz="1600" dirty="0"/>
              <a:t>ремонт объектов;</a:t>
            </a:r>
          </a:p>
          <a:p>
            <a:r>
              <a:rPr lang="ru-RU" sz="1600" dirty="0" smtClean="0"/>
              <a:t>2. Приобретение </a:t>
            </a:r>
            <a:r>
              <a:rPr lang="ru-RU" sz="1600" dirty="0"/>
              <a:t>оборудования;</a:t>
            </a:r>
          </a:p>
          <a:p>
            <a:r>
              <a:rPr lang="ru-RU" sz="1600" dirty="0" smtClean="0"/>
              <a:t>3. Лицензирование </a:t>
            </a:r>
            <a:r>
              <a:rPr lang="ru-RU" sz="1600" dirty="0"/>
              <a:t>деятельности, </a:t>
            </a:r>
          </a:p>
          <a:p>
            <a:r>
              <a:rPr lang="ru-RU" sz="1600" dirty="0"/>
              <a:t>  </a:t>
            </a:r>
            <a:r>
              <a:rPr lang="ru-RU" sz="1600" dirty="0" smtClean="0"/>
              <a:t>   сертификацию </a:t>
            </a:r>
            <a:r>
              <a:rPr lang="ru-RU" sz="1600" dirty="0"/>
              <a:t>продукции;</a:t>
            </a:r>
          </a:p>
          <a:p>
            <a:r>
              <a:rPr lang="ru-RU" sz="1600" dirty="0" smtClean="0"/>
              <a:t>4. </a:t>
            </a:r>
            <a:r>
              <a:rPr lang="ru-RU" sz="1600" dirty="0"/>
              <a:t>Первоначальный   лизинговый </a:t>
            </a:r>
          </a:p>
          <a:p>
            <a:r>
              <a:rPr lang="ru-RU" sz="1600" dirty="0"/>
              <a:t>     взнос и (или) очередные </a:t>
            </a:r>
          </a:p>
          <a:p>
            <a:r>
              <a:rPr lang="ru-RU" sz="1600" dirty="0"/>
              <a:t>     лизинговые  платежи </a:t>
            </a:r>
            <a:endParaRPr lang="ru-RU" sz="1600" dirty="0" smtClean="0"/>
          </a:p>
          <a:p>
            <a:r>
              <a:rPr lang="ru-RU" sz="1600" dirty="0" smtClean="0"/>
              <a:t>5. </a:t>
            </a:r>
            <a:r>
              <a:rPr lang="ru-RU" sz="1600" dirty="0"/>
              <a:t>Проценты по кредитам на </a:t>
            </a:r>
          </a:p>
          <a:p>
            <a:r>
              <a:rPr lang="ru-RU" sz="1600" dirty="0"/>
              <a:t>     приобретение оборудования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24422" y="5559640"/>
            <a:ext cx="2808312" cy="5338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Период возмещения затрат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93351" y="6129300"/>
            <a:ext cx="3611658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</a:rPr>
              <a:t>С 01.01.202</a:t>
            </a:r>
            <a:r>
              <a:rPr lang="en-US" sz="1600" dirty="0" smtClean="0">
                <a:solidFill>
                  <a:srgbClr val="C00000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 до даты подачи заявления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1" y="2852936"/>
            <a:ext cx="1979711" cy="1624986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Деятельность </a:t>
            </a:r>
            <a:r>
              <a:rPr lang="ru-RU" sz="1100" dirty="0" smtClean="0">
                <a:solidFill>
                  <a:schemeClr val="tx1"/>
                </a:solidFill>
              </a:rPr>
              <a:t>ведется в  районе  </a:t>
            </a:r>
            <a:r>
              <a:rPr lang="ru-RU" sz="1100" dirty="0">
                <a:solidFill>
                  <a:schemeClr val="tx1"/>
                </a:solidFill>
              </a:rPr>
              <a:t>в  сфере </a:t>
            </a:r>
            <a:r>
              <a:rPr lang="ru-RU" sz="1100" dirty="0" err="1" smtClean="0">
                <a:solidFill>
                  <a:schemeClr val="tx1"/>
                </a:solidFill>
              </a:rPr>
              <a:t>производ-ва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и услуг, за </a:t>
            </a:r>
            <a:r>
              <a:rPr lang="ru-RU" sz="1100" dirty="0" err="1" smtClean="0">
                <a:solidFill>
                  <a:schemeClr val="tx1"/>
                </a:solidFill>
              </a:rPr>
              <a:t>исключе-нием</a:t>
            </a:r>
            <a:r>
              <a:rPr lang="ru-RU" sz="1100" dirty="0" smtClean="0">
                <a:solidFill>
                  <a:schemeClr val="tx1"/>
                </a:solidFill>
              </a:rPr>
              <a:t> видов, </a:t>
            </a:r>
            <a:r>
              <a:rPr lang="ru-RU" sz="1100" dirty="0" err="1" smtClean="0">
                <a:solidFill>
                  <a:schemeClr val="tx1"/>
                </a:solidFill>
              </a:rPr>
              <a:t>вклю</a:t>
            </a:r>
            <a:r>
              <a:rPr lang="ru-RU" sz="1100" dirty="0" smtClean="0">
                <a:solidFill>
                  <a:schemeClr val="tx1"/>
                </a:solidFill>
              </a:rPr>
              <a:t>-  </a:t>
            </a:r>
            <a:r>
              <a:rPr lang="ru-RU" sz="1100" dirty="0" err="1" smtClean="0">
                <a:solidFill>
                  <a:schemeClr val="tx1"/>
                </a:solidFill>
              </a:rPr>
              <a:t>ченных</a:t>
            </a:r>
            <a:r>
              <a:rPr lang="ru-RU" sz="1100" dirty="0" smtClean="0">
                <a:solidFill>
                  <a:schemeClr val="tx1"/>
                </a:solidFill>
              </a:rPr>
              <a:t> в разделы А (за </a:t>
            </a:r>
            <a:r>
              <a:rPr lang="ru-RU" sz="1100" dirty="0" err="1" smtClean="0">
                <a:solidFill>
                  <a:schemeClr val="tx1"/>
                </a:solidFill>
              </a:rPr>
              <a:t>искл</a:t>
            </a:r>
            <a:r>
              <a:rPr lang="ru-RU" sz="1100" dirty="0" smtClean="0">
                <a:solidFill>
                  <a:schemeClr val="tx1"/>
                </a:solidFill>
              </a:rPr>
              <a:t>. 02, 03), B,  D, E, G, K, L, M, N, O, S (за </a:t>
            </a:r>
            <a:r>
              <a:rPr lang="ru-RU" sz="1100" dirty="0" err="1" smtClean="0">
                <a:solidFill>
                  <a:schemeClr val="tx1"/>
                </a:solidFill>
              </a:rPr>
              <a:t>искл</a:t>
            </a:r>
            <a:r>
              <a:rPr lang="ru-RU" sz="1100" dirty="0" smtClean="0">
                <a:solidFill>
                  <a:schemeClr val="tx1"/>
                </a:solidFill>
              </a:rPr>
              <a:t>. 96.04), T, U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113594" y="2953148"/>
            <a:ext cx="1816801" cy="1500821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Не</a:t>
            </a:r>
            <a:r>
              <a:rPr lang="ru-RU" dirty="0" smtClean="0"/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получены средства из других бюджетов на заявленные цели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Шестиугольник 20"/>
          <p:cNvSpPr/>
          <p:nvPr/>
        </p:nvSpPr>
        <p:spPr>
          <a:xfrm>
            <a:off x="3135296" y="1452655"/>
            <a:ext cx="1795099" cy="1500493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Выплата заработной платы сотрудникам не менее МРОТ             </a:t>
            </a:r>
            <a:r>
              <a:rPr lang="ru-RU" sz="1200" b="1" dirty="0" smtClean="0">
                <a:solidFill>
                  <a:schemeClr val="tx1"/>
                </a:solidFill>
              </a:rPr>
              <a:t>(с 01.01.202</a:t>
            </a:r>
            <a:r>
              <a:rPr lang="en-US" sz="1200" b="1" dirty="0" smtClean="0">
                <a:solidFill>
                  <a:schemeClr val="tx1"/>
                </a:solidFill>
              </a:rPr>
              <a:t>3</a:t>
            </a:r>
            <a:r>
              <a:rPr lang="ru-RU" sz="1200" b="1" dirty="0" smtClean="0">
                <a:solidFill>
                  <a:schemeClr val="tx1"/>
                </a:solidFill>
              </a:rPr>
              <a:t>-2</a:t>
            </a:r>
            <a:r>
              <a:rPr lang="en-US" sz="1200" b="1" dirty="0" smtClean="0">
                <a:solidFill>
                  <a:schemeClr val="tx1"/>
                </a:solidFill>
              </a:rPr>
              <a:t>5988</a:t>
            </a:r>
            <a:r>
              <a:rPr lang="ru-RU" sz="1200" b="1" dirty="0" smtClean="0">
                <a:solidFill>
                  <a:schemeClr val="tx1"/>
                </a:solidFill>
              </a:rPr>
              <a:t> руб.)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>
          <a:xfrm>
            <a:off x="1616436" y="3701434"/>
            <a:ext cx="1875444" cy="1450820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Не находиться в стадии ликвидации, реорганизации, банкротства, не являться иностранным ЮЛ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" name="Шестиугольник 22"/>
          <p:cNvSpPr/>
          <p:nvPr/>
        </p:nvSpPr>
        <p:spPr>
          <a:xfrm>
            <a:off x="1616436" y="5152253"/>
            <a:ext cx="1875444" cy="1373091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Договоры </a:t>
            </a:r>
            <a:r>
              <a:rPr lang="ru-RU" sz="1100" dirty="0" smtClean="0">
                <a:solidFill>
                  <a:schemeClr val="tx1"/>
                </a:solidFill>
              </a:rPr>
              <a:t>на затраты должны быть заключены </a:t>
            </a:r>
            <a:r>
              <a:rPr lang="ru-RU" sz="1100" dirty="0">
                <a:solidFill>
                  <a:schemeClr val="tx1"/>
                </a:solidFill>
              </a:rPr>
              <a:t>не ранее </a:t>
            </a:r>
            <a:r>
              <a:rPr lang="ru-RU" sz="1100" dirty="0" smtClean="0">
                <a:solidFill>
                  <a:schemeClr val="tx1"/>
                </a:solidFill>
              </a:rPr>
              <a:t>01.01.20, при этом оборудование должно быть новым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4" name="Шестиугольник 23"/>
          <p:cNvSpPr/>
          <p:nvPr/>
        </p:nvSpPr>
        <p:spPr>
          <a:xfrm>
            <a:off x="3124445" y="4453969"/>
            <a:ext cx="1805950" cy="1434569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Здания и </a:t>
            </a:r>
            <a:r>
              <a:rPr lang="ru-RU" sz="1100" dirty="0" err="1" smtClean="0">
                <a:solidFill>
                  <a:schemeClr val="tx1"/>
                </a:solidFill>
              </a:rPr>
              <a:t>зем</a:t>
            </a:r>
            <a:r>
              <a:rPr lang="ru-RU" sz="1100" dirty="0" smtClean="0">
                <a:solidFill>
                  <a:schemeClr val="tx1"/>
                </a:solidFill>
              </a:rPr>
              <a:t>.  участки в собственности или аренде, при этом срок договора  истекает не ранее, чем через год 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1616436" y="2104650"/>
            <a:ext cx="1875444" cy="1598907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Отсутствие задолженности по налогам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44330" y="4477922"/>
            <a:ext cx="1939306" cy="1348662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Должны быть  включены в единый реестр СМСП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6843" y="1203892"/>
            <a:ext cx="3139186" cy="675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Требования к заявителям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2267744" y="44625"/>
            <a:ext cx="5760640" cy="10081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     </a:t>
            </a:r>
            <a:r>
              <a:rPr lang="ru-RU" dirty="0" err="1">
                <a:solidFill>
                  <a:srgbClr val="FF0000"/>
                </a:solidFill>
              </a:rPr>
              <a:t>Грантовая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поддержка субъектов малого и среднего предпринимательства в форме субсидий на начало ведения предпринимательской деятельности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00060" y="1138416"/>
            <a:ext cx="2514358" cy="7924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70%</a:t>
            </a:r>
            <a:r>
              <a:rPr lang="ru-RU" sz="1600" dirty="0" smtClean="0"/>
              <a:t> от затрат, </a:t>
            </a:r>
          </a:p>
          <a:p>
            <a:r>
              <a:rPr lang="ru-RU" sz="1600" dirty="0" smtClean="0"/>
              <a:t>но не более  </a:t>
            </a:r>
            <a:r>
              <a:rPr lang="ru-RU" sz="1600" b="1" dirty="0" smtClean="0">
                <a:solidFill>
                  <a:srgbClr val="FF0000"/>
                </a:solidFill>
              </a:rPr>
              <a:t>300 тыс. руб</a:t>
            </a:r>
            <a:r>
              <a:rPr lang="ru-RU" sz="1600" dirty="0" smtClean="0"/>
              <a:t>. 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11330" y="44624"/>
            <a:ext cx="312827" cy="30436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dirty="0"/>
              <a:t>3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932040" y="1196750"/>
            <a:ext cx="1590262" cy="675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Объем гранта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36390" y="1988840"/>
            <a:ext cx="3456089" cy="119911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Учитываются затраты на осуществление предпринимательской деятельности: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36390" y="3212976"/>
            <a:ext cx="33843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 Аренда </a:t>
            </a:r>
            <a:r>
              <a:rPr lang="ru-RU" sz="1400" dirty="0"/>
              <a:t>и ремонт помещений, </a:t>
            </a:r>
            <a:r>
              <a:rPr lang="ru-RU" sz="1400" dirty="0" smtClean="0"/>
              <a:t>включая </a:t>
            </a:r>
            <a:r>
              <a:rPr lang="ru-RU" sz="1400" dirty="0"/>
              <a:t>приобретение строительных материалов, </a:t>
            </a:r>
            <a:r>
              <a:rPr lang="ru-RU" sz="1400" dirty="0" smtClean="0"/>
              <a:t>оборудования;</a:t>
            </a:r>
            <a:endParaRPr lang="ru-RU" sz="1400" dirty="0"/>
          </a:p>
          <a:p>
            <a:r>
              <a:rPr lang="ru-RU" sz="1400" dirty="0" smtClean="0"/>
              <a:t>2. Приобретение </a:t>
            </a:r>
            <a:r>
              <a:rPr lang="ru-RU" sz="1400" dirty="0"/>
              <a:t>оргтехники, оборудования, мебели, программного </a:t>
            </a:r>
            <a:r>
              <a:rPr lang="ru-RU" sz="1400" dirty="0" smtClean="0"/>
              <a:t>обеспечения; </a:t>
            </a:r>
            <a:endParaRPr lang="ru-RU" sz="1400" dirty="0"/>
          </a:p>
          <a:p>
            <a:r>
              <a:rPr lang="ru-RU" sz="1400" dirty="0" smtClean="0"/>
              <a:t>3. Оформление </a:t>
            </a:r>
            <a:r>
              <a:rPr lang="ru-RU" sz="1400" dirty="0"/>
              <a:t>результатов интеллектуальной </a:t>
            </a:r>
            <a:r>
              <a:rPr lang="ru-RU" sz="1400" dirty="0" smtClean="0"/>
              <a:t>деятельности; </a:t>
            </a:r>
            <a:endParaRPr lang="ru-RU" sz="1400" dirty="0"/>
          </a:p>
          <a:p>
            <a:r>
              <a:rPr lang="ru-RU" sz="1400" dirty="0" smtClean="0"/>
              <a:t>4. Приобретение </a:t>
            </a:r>
            <a:r>
              <a:rPr lang="ru-RU" sz="1400" dirty="0"/>
              <a:t>сырья, расходных </a:t>
            </a:r>
            <a:r>
              <a:rPr lang="ru-RU" sz="1400" dirty="0" smtClean="0"/>
              <a:t>материалов </a:t>
            </a:r>
            <a:r>
              <a:rPr lang="ru-RU" sz="1400" dirty="0"/>
              <a:t>– в размере не </a:t>
            </a:r>
            <a:r>
              <a:rPr lang="en-US" sz="1400" dirty="0" smtClean="0"/>
              <a:t>&gt;</a:t>
            </a:r>
            <a:r>
              <a:rPr lang="ru-RU" sz="1400" dirty="0" smtClean="0"/>
              <a:t> 30</a:t>
            </a:r>
            <a:r>
              <a:rPr lang="en-US" sz="1400" dirty="0" smtClean="0"/>
              <a:t>%</a:t>
            </a:r>
            <a:r>
              <a:rPr lang="ru-RU" sz="1400" dirty="0" smtClean="0"/>
              <a:t> </a:t>
            </a:r>
            <a:endParaRPr lang="ru-RU" sz="1400" dirty="0"/>
          </a:p>
          <a:p>
            <a:r>
              <a:rPr lang="ru-RU" sz="1400" dirty="0"/>
              <a:t>от общей суммы </a:t>
            </a:r>
            <a:r>
              <a:rPr lang="ru-RU" sz="1400" dirty="0" smtClean="0"/>
              <a:t>гранта.</a:t>
            </a:r>
            <a:endParaRPr lang="ru-RU" sz="1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80111" y="5783469"/>
            <a:ext cx="3312367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Период осуществления затрат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93351" y="6381328"/>
            <a:ext cx="3611658" cy="3960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</a:rPr>
              <a:t>3 месяца с  даты получения гранта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67544" y="1196749"/>
            <a:ext cx="3139186" cy="675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Требования к заявителям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4336" y="1988840"/>
            <a:ext cx="47037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 </a:t>
            </a:r>
            <a:r>
              <a:rPr lang="ru-RU" sz="1400" dirty="0"/>
              <a:t>. Должны быть зарегистрированы  в течение 12 мес. до даты подачи заявки и включены в Единый реестр СМСП;</a:t>
            </a:r>
          </a:p>
          <a:p>
            <a:r>
              <a:rPr lang="ru-RU" sz="1400" dirty="0"/>
              <a:t> 2. Осуществление деятельности на территории </a:t>
            </a:r>
            <a:r>
              <a:rPr lang="ru-RU" sz="1400" dirty="0" smtClean="0"/>
              <a:t>района  </a:t>
            </a:r>
            <a:r>
              <a:rPr lang="ru-RU" sz="1400" dirty="0"/>
              <a:t>по основному виду деятельности 02.30, 10-33, 38, 42.22.2, 43,45.20, 55, 56,  58.11, 58.13, 58.14, 58.19, 58.21, 58.29, 59.11–59.14, 59.20, 60.10, 60.20, 62.01, 62.02, 62.09, 63.11.1,  63.12, 63.91, 70.21, 71.11, 73.11, 74.10–74.30, 77.22, 77.21, 79 , 85.41.1, 85.41.2, 85.41.9, 90.01–90.04,  91.01–91.03,  93.13, 93.19, 93.2, 95, 96.01, 96.02, 96.04; </a:t>
            </a:r>
          </a:p>
          <a:p>
            <a:r>
              <a:rPr lang="ru-RU" sz="1400" dirty="0" smtClean="0"/>
              <a:t>3. Обучение </a:t>
            </a:r>
            <a:r>
              <a:rPr lang="ru-RU" sz="1400" dirty="0"/>
              <a:t>в сфере предпринимательства в течение 12 месяцев предшествующего месяцу подачи </a:t>
            </a:r>
            <a:r>
              <a:rPr lang="ru-RU" sz="1400" dirty="0" smtClean="0"/>
              <a:t>заявки;</a:t>
            </a:r>
            <a:endParaRPr lang="ru-RU" sz="1400" dirty="0"/>
          </a:p>
          <a:p>
            <a:r>
              <a:rPr lang="ru-RU" sz="1400" dirty="0"/>
              <a:t>4.Отсутствие  задолженности  </a:t>
            </a:r>
            <a:r>
              <a:rPr lang="ru-RU" sz="1400" dirty="0" smtClean="0"/>
              <a:t>по налогам;</a:t>
            </a:r>
            <a:endParaRPr lang="ru-RU" sz="1400" dirty="0"/>
          </a:p>
          <a:p>
            <a:r>
              <a:rPr lang="ru-RU" sz="1400" dirty="0"/>
              <a:t>5. Не получены средства из других бюджетов на заявленные </a:t>
            </a:r>
            <a:r>
              <a:rPr lang="ru-RU" sz="1400" dirty="0" smtClean="0"/>
              <a:t>цели;</a:t>
            </a:r>
            <a:endParaRPr lang="ru-RU" sz="1400" dirty="0"/>
          </a:p>
          <a:p>
            <a:r>
              <a:rPr lang="ru-RU" sz="1400" dirty="0" smtClean="0"/>
              <a:t>6</a:t>
            </a:r>
            <a:r>
              <a:rPr lang="ru-RU" sz="1400" dirty="0"/>
              <a:t>. Не должны находится в стадии ликвидации, реорганизации, банкротства, не являться иностранным </a:t>
            </a:r>
            <a:r>
              <a:rPr lang="ru-RU" sz="1400" dirty="0" smtClean="0"/>
              <a:t>ЮЛ;</a:t>
            </a:r>
            <a:endParaRPr lang="ru-RU" sz="1400" dirty="0"/>
          </a:p>
          <a:p>
            <a:r>
              <a:rPr lang="ru-RU" sz="1400" dirty="0"/>
              <a:t>7. Новое, не </a:t>
            </a:r>
            <a:r>
              <a:rPr lang="ru-RU" sz="1400" dirty="0" smtClean="0"/>
              <a:t>бывшее в эксплуатации оборудование ;</a:t>
            </a:r>
            <a:endParaRPr lang="ru-RU" sz="1400" dirty="0"/>
          </a:p>
          <a:p>
            <a:r>
              <a:rPr lang="ru-RU" sz="1400" dirty="0"/>
              <a:t>8. Не являться получателем финансовой поддержки по безработным гражданам и социальному контракту в теч.12 мес. до мес. подачи заявки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12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Users\User\Desktop\Нацпроект-Предпринимательство-1024x6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58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87825" y="3212976"/>
            <a:ext cx="3672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64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1036</Words>
  <Application>Microsoft Office PowerPoint</Application>
  <PresentationFormat>Экран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Меры финансовой поддержки  муниципальной программы «Развитие малого и среднего предпринимательства в Курагинском районе» в 2023 году</vt:lpstr>
      <vt:lpstr>Мероприятия финансовой поддержки субъектов малого и среднего предпринимательства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поддержки  муниципальной программы «Развитие малого и среднего предпринимательства в Курагинском районе» в 2022 году</dc:title>
  <dc:creator>User</dc:creator>
  <cp:lastModifiedBy>User</cp:lastModifiedBy>
  <cp:revision>69</cp:revision>
  <cp:lastPrinted>2022-03-01T06:30:21Z</cp:lastPrinted>
  <dcterms:created xsi:type="dcterms:W3CDTF">2022-02-10T02:58:01Z</dcterms:created>
  <dcterms:modified xsi:type="dcterms:W3CDTF">2023-02-27T09:14:01Z</dcterms:modified>
</cp:coreProperties>
</file>